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160863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48183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377452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415451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237174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24864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371877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90410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226693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20102329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35836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04174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61772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756890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8C8449-EF60-44E3-80E9-0BB6E210787C}" type="datetimeFigureOut">
              <a:rPr lang="en-US" smtClean="0"/>
              <a:t>8/6/2014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28639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8C8449-EF60-44E3-80E9-0BB6E210787C}" type="datetimeFigureOut">
              <a:rPr lang="en-US" smtClean="0"/>
              <a:t>8/6/2014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236642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C8C8449-EF60-44E3-80E9-0BB6E210787C}" type="datetimeFigureOut">
              <a:rPr lang="en-US" smtClean="0"/>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706914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23859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2693370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347322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446646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71632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244633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34602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2048467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939659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3416015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C8449-EF60-44E3-80E9-0BB6E210787C}"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121381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75267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8C8449-EF60-44E3-80E9-0BB6E210787C}" type="datetimeFigureOut">
              <a:rPr lang="en-US" smtClean="0"/>
              <a:t>8/6/2014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314730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8C8449-EF60-44E3-80E9-0BB6E210787C}" type="datetimeFigureOut">
              <a:rPr lang="en-US" smtClean="0"/>
              <a:t>8/6/2014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237431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C8C8449-EF60-44E3-80E9-0BB6E210787C}" type="datetimeFigureOut">
              <a:rPr lang="en-US" smtClean="0"/>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4310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4186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C8449-EF60-44E3-80E9-0BB6E210787C}"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F8703-5450-483E-93FA-7B4083130676}" type="slidenum">
              <a:rPr lang="en-US" smtClean="0"/>
              <a:t>‹#›</a:t>
            </a:fld>
            <a:endParaRPr lang="en-US"/>
          </a:p>
        </p:txBody>
      </p:sp>
    </p:spTree>
    <p:extLst>
      <p:ext uri="{BB962C8B-B14F-4D97-AF65-F5344CB8AC3E}">
        <p14:creationId xmlns:p14="http://schemas.microsoft.com/office/powerpoint/2010/main" val="395958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8C8449-EF60-44E3-80E9-0BB6E210787C}" type="datetimeFigureOut">
              <a:rPr lang="en-US" smtClean="0"/>
              <a:t>8/6/2014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2F8703-5450-483E-93FA-7B4083130676}" type="slidenum">
              <a:rPr lang="en-US" smtClean="0"/>
              <a:t>‹#›</a:t>
            </a:fld>
            <a:endParaRPr lang="en-US"/>
          </a:p>
        </p:txBody>
      </p:sp>
    </p:spTree>
    <p:extLst>
      <p:ext uri="{BB962C8B-B14F-4D97-AF65-F5344CB8AC3E}">
        <p14:creationId xmlns:p14="http://schemas.microsoft.com/office/powerpoint/2010/main" val="23046159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8C8449-EF60-44E3-80E9-0BB6E210787C}" type="datetimeFigureOut">
              <a:rPr lang="en-US" smtClean="0"/>
              <a:t>8/6/2014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2F8703-5450-483E-93FA-7B4083130676}" type="slidenum">
              <a:rPr lang="en-US" smtClean="0"/>
              <a:t>‹#›</a:t>
            </a:fld>
            <a:endParaRPr lang="en-US"/>
          </a:p>
        </p:txBody>
      </p:sp>
    </p:spTree>
    <p:extLst>
      <p:ext uri="{BB962C8B-B14F-4D97-AF65-F5344CB8AC3E}">
        <p14:creationId xmlns:p14="http://schemas.microsoft.com/office/powerpoint/2010/main" val="333635983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 2</a:t>
            </a:r>
            <a:endParaRPr lang="en-US" dirty="0"/>
          </a:p>
        </p:txBody>
      </p:sp>
      <p:sp>
        <p:nvSpPr>
          <p:cNvPr id="3" name="Subtitle 2"/>
          <p:cNvSpPr>
            <a:spLocks noGrp="1"/>
          </p:cNvSpPr>
          <p:nvPr>
            <p:ph type="subTitle" idx="1"/>
          </p:nvPr>
        </p:nvSpPr>
        <p:spPr/>
        <p:txBody>
          <a:bodyPr/>
          <a:lstStyle/>
          <a:p>
            <a:r>
              <a:rPr lang="en-US" dirty="0" smtClean="0"/>
              <a:t>Types, operators and expressions</a:t>
            </a:r>
            <a:endParaRPr lang="en-US" dirty="0"/>
          </a:p>
        </p:txBody>
      </p:sp>
    </p:spTree>
    <p:extLst>
      <p:ext uri="{BB962C8B-B14F-4D97-AF65-F5344CB8AC3E}">
        <p14:creationId xmlns:p14="http://schemas.microsoft.com/office/powerpoint/2010/main" val="43162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196158"/>
          </a:xfrm>
        </p:spPr>
        <p:txBody>
          <a:bodyPr>
            <a:normAutofit fontScale="90000"/>
          </a:bodyPr>
          <a:lstStyle/>
          <a:p>
            <a:r>
              <a:rPr lang="en-US" dirty="0" smtClean="0"/>
              <a:t>If statement</a:t>
            </a:r>
            <a:endParaRPr lang="en-US" dirty="0"/>
          </a:p>
        </p:txBody>
      </p:sp>
      <p:pic>
        <p:nvPicPr>
          <p:cNvPr id="4" name="Picture 3"/>
          <p:cNvPicPr>
            <a:picLocks noChangeAspect="1"/>
          </p:cNvPicPr>
          <p:nvPr/>
        </p:nvPicPr>
        <p:blipFill>
          <a:blip r:embed="rId2"/>
          <a:stretch>
            <a:fillRect/>
          </a:stretch>
        </p:blipFill>
        <p:spPr>
          <a:xfrm>
            <a:off x="685801" y="1703277"/>
            <a:ext cx="2609850" cy="3352800"/>
          </a:xfrm>
          <a:prstGeom prst="rect">
            <a:avLst/>
          </a:prstGeom>
        </p:spPr>
      </p:pic>
      <p:pic>
        <p:nvPicPr>
          <p:cNvPr id="5" name="Picture 4"/>
          <p:cNvPicPr>
            <a:picLocks noChangeAspect="1"/>
          </p:cNvPicPr>
          <p:nvPr/>
        </p:nvPicPr>
        <p:blipFill>
          <a:blip r:embed="rId3"/>
          <a:stretch>
            <a:fillRect/>
          </a:stretch>
        </p:blipFill>
        <p:spPr>
          <a:xfrm>
            <a:off x="4716400" y="1848746"/>
            <a:ext cx="2438400" cy="933450"/>
          </a:xfrm>
          <a:prstGeom prst="rect">
            <a:avLst/>
          </a:prstGeom>
        </p:spPr>
      </p:pic>
      <p:pic>
        <p:nvPicPr>
          <p:cNvPr id="6" name="Picture 5"/>
          <p:cNvPicPr>
            <a:picLocks noChangeAspect="1"/>
          </p:cNvPicPr>
          <p:nvPr/>
        </p:nvPicPr>
        <p:blipFill>
          <a:blip r:embed="rId4"/>
          <a:stretch>
            <a:fillRect/>
          </a:stretch>
        </p:blipFill>
        <p:spPr>
          <a:xfrm>
            <a:off x="4722891" y="2782196"/>
            <a:ext cx="4314825" cy="1409700"/>
          </a:xfrm>
          <a:prstGeom prst="rect">
            <a:avLst/>
          </a:prstGeom>
        </p:spPr>
      </p:pic>
      <p:pic>
        <p:nvPicPr>
          <p:cNvPr id="7" name="Picture 6"/>
          <p:cNvPicPr>
            <a:picLocks noChangeAspect="1"/>
          </p:cNvPicPr>
          <p:nvPr/>
        </p:nvPicPr>
        <p:blipFill>
          <a:blip r:embed="rId5"/>
          <a:stretch>
            <a:fillRect/>
          </a:stretch>
        </p:blipFill>
        <p:spPr>
          <a:xfrm>
            <a:off x="4716400" y="4851289"/>
            <a:ext cx="1504950" cy="409575"/>
          </a:xfrm>
          <a:prstGeom prst="rect">
            <a:avLst/>
          </a:prstGeom>
        </p:spPr>
      </p:pic>
    </p:spTree>
    <p:extLst>
      <p:ext uri="{BB962C8B-B14F-4D97-AF65-F5344CB8AC3E}">
        <p14:creationId xmlns:p14="http://schemas.microsoft.com/office/powerpoint/2010/main" val="9279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87105"/>
          </a:xfrm>
        </p:spPr>
        <p:txBody>
          <a:bodyPr>
            <a:normAutofit fontScale="90000"/>
          </a:bodyPr>
          <a:lstStyle/>
          <a:p>
            <a:r>
              <a:rPr lang="en-US" dirty="0" smtClean="0"/>
              <a:t>If ….Else statement</a:t>
            </a:r>
            <a:endParaRPr lang="en-US" dirty="0"/>
          </a:p>
        </p:txBody>
      </p:sp>
      <p:pic>
        <p:nvPicPr>
          <p:cNvPr id="4" name="Picture 3"/>
          <p:cNvPicPr>
            <a:picLocks noChangeAspect="1"/>
          </p:cNvPicPr>
          <p:nvPr/>
        </p:nvPicPr>
        <p:blipFill>
          <a:blip r:embed="rId2"/>
          <a:stretch>
            <a:fillRect/>
          </a:stretch>
        </p:blipFill>
        <p:spPr>
          <a:xfrm>
            <a:off x="1593316" y="1828375"/>
            <a:ext cx="2686050" cy="3400425"/>
          </a:xfrm>
          <a:prstGeom prst="rect">
            <a:avLst/>
          </a:prstGeom>
        </p:spPr>
      </p:pic>
      <p:pic>
        <p:nvPicPr>
          <p:cNvPr id="5" name="Picture 4"/>
          <p:cNvPicPr>
            <a:picLocks noChangeAspect="1"/>
          </p:cNvPicPr>
          <p:nvPr/>
        </p:nvPicPr>
        <p:blipFill>
          <a:blip r:embed="rId3"/>
          <a:stretch>
            <a:fillRect/>
          </a:stretch>
        </p:blipFill>
        <p:spPr>
          <a:xfrm>
            <a:off x="5038771" y="1828375"/>
            <a:ext cx="4124325" cy="2924175"/>
          </a:xfrm>
          <a:prstGeom prst="rect">
            <a:avLst/>
          </a:prstGeom>
        </p:spPr>
      </p:pic>
      <p:pic>
        <p:nvPicPr>
          <p:cNvPr id="6" name="Picture 5"/>
          <p:cNvPicPr>
            <a:picLocks noChangeAspect="1"/>
          </p:cNvPicPr>
          <p:nvPr/>
        </p:nvPicPr>
        <p:blipFill>
          <a:blip r:embed="rId4"/>
          <a:stretch>
            <a:fillRect/>
          </a:stretch>
        </p:blipFill>
        <p:spPr>
          <a:xfrm>
            <a:off x="5038771" y="5228800"/>
            <a:ext cx="1562100" cy="371475"/>
          </a:xfrm>
          <a:prstGeom prst="rect">
            <a:avLst/>
          </a:prstGeom>
        </p:spPr>
      </p:pic>
    </p:spTree>
    <p:extLst>
      <p:ext uri="{BB962C8B-B14F-4D97-AF65-F5344CB8AC3E}">
        <p14:creationId xmlns:p14="http://schemas.microsoft.com/office/powerpoint/2010/main" val="126366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295747"/>
          </a:xfrm>
        </p:spPr>
        <p:txBody>
          <a:bodyPr>
            <a:normAutofit fontScale="90000"/>
          </a:bodyPr>
          <a:lstStyle/>
          <a:p>
            <a:r>
              <a:rPr lang="en-US" dirty="0" smtClean="0"/>
              <a:t>The if ….else if ….else statement</a:t>
            </a:r>
            <a:endParaRPr lang="en-US" dirty="0"/>
          </a:p>
        </p:txBody>
      </p:sp>
      <p:pic>
        <p:nvPicPr>
          <p:cNvPr id="4" name="Picture 3"/>
          <p:cNvPicPr>
            <a:picLocks noChangeAspect="1"/>
          </p:cNvPicPr>
          <p:nvPr/>
        </p:nvPicPr>
        <p:blipFill>
          <a:blip r:embed="rId2"/>
          <a:stretch>
            <a:fillRect/>
          </a:stretch>
        </p:blipFill>
        <p:spPr>
          <a:xfrm>
            <a:off x="804672" y="1433371"/>
            <a:ext cx="4371975" cy="2171700"/>
          </a:xfrm>
          <a:prstGeom prst="rect">
            <a:avLst/>
          </a:prstGeom>
        </p:spPr>
      </p:pic>
      <p:pic>
        <p:nvPicPr>
          <p:cNvPr id="5" name="Picture 4"/>
          <p:cNvPicPr>
            <a:picLocks noChangeAspect="1"/>
          </p:cNvPicPr>
          <p:nvPr/>
        </p:nvPicPr>
        <p:blipFill>
          <a:blip r:embed="rId3"/>
          <a:stretch>
            <a:fillRect/>
          </a:stretch>
        </p:blipFill>
        <p:spPr>
          <a:xfrm>
            <a:off x="5520020" y="1433371"/>
            <a:ext cx="4067175" cy="2324100"/>
          </a:xfrm>
          <a:prstGeom prst="rect">
            <a:avLst/>
          </a:prstGeom>
        </p:spPr>
      </p:pic>
      <p:pic>
        <p:nvPicPr>
          <p:cNvPr id="6" name="Picture 5"/>
          <p:cNvPicPr>
            <a:picLocks noChangeAspect="1"/>
          </p:cNvPicPr>
          <p:nvPr/>
        </p:nvPicPr>
        <p:blipFill>
          <a:blip r:embed="rId4"/>
          <a:stretch>
            <a:fillRect/>
          </a:stretch>
        </p:blipFill>
        <p:spPr>
          <a:xfrm>
            <a:off x="5520020" y="3757471"/>
            <a:ext cx="3524250" cy="2028825"/>
          </a:xfrm>
          <a:prstGeom prst="rect">
            <a:avLst/>
          </a:prstGeom>
        </p:spPr>
      </p:pic>
      <p:pic>
        <p:nvPicPr>
          <p:cNvPr id="7" name="Picture 6"/>
          <p:cNvPicPr>
            <a:picLocks noChangeAspect="1"/>
          </p:cNvPicPr>
          <p:nvPr/>
        </p:nvPicPr>
        <p:blipFill>
          <a:blip r:embed="rId5"/>
          <a:stretch>
            <a:fillRect/>
          </a:stretch>
        </p:blipFill>
        <p:spPr>
          <a:xfrm>
            <a:off x="2805395" y="4858127"/>
            <a:ext cx="2171700" cy="419100"/>
          </a:xfrm>
          <a:prstGeom prst="rect">
            <a:avLst/>
          </a:prstGeom>
        </p:spPr>
      </p:pic>
    </p:spTree>
    <p:extLst>
      <p:ext uri="{BB962C8B-B14F-4D97-AF65-F5344CB8AC3E}">
        <p14:creationId xmlns:p14="http://schemas.microsoft.com/office/powerpoint/2010/main" val="9824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359121"/>
          </a:xfrm>
        </p:spPr>
        <p:txBody>
          <a:bodyPr>
            <a:normAutofit fontScale="90000"/>
          </a:bodyPr>
          <a:lstStyle/>
          <a:p>
            <a:r>
              <a:rPr lang="en-US" dirty="0" smtClean="0"/>
              <a:t>Nested  If statement</a:t>
            </a:r>
            <a:endParaRPr lang="en-US" dirty="0"/>
          </a:p>
        </p:txBody>
      </p:sp>
      <p:sp>
        <p:nvSpPr>
          <p:cNvPr id="3" name="Content Placeholder 2"/>
          <p:cNvSpPr>
            <a:spLocks noGrp="1"/>
          </p:cNvSpPr>
          <p:nvPr>
            <p:ph idx="1"/>
          </p:nvPr>
        </p:nvSpPr>
        <p:spPr>
          <a:xfrm>
            <a:off x="685800" y="1236722"/>
            <a:ext cx="10131425" cy="745988"/>
          </a:xfrm>
        </p:spPr>
        <p:txBody>
          <a:bodyPr anchor="t"/>
          <a:lstStyle/>
          <a:p>
            <a:r>
              <a:rPr lang="en-US" dirty="0" smtClean="0"/>
              <a:t>It is always legal in c programming to nest if – else statement, which means one can use if or else if statement inside another if or else if statements.</a:t>
            </a:r>
            <a:endParaRPr lang="en-US" dirty="0"/>
          </a:p>
        </p:txBody>
      </p:sp>
      <p:pic>
        <p:nvPicPr>
          <p:cNvPr id="4" name="Picture 3"/>
          <p:cNvPicPr>
            <a:picLocks noChangeAspect="1"/>
          </p:cNvPicPr>
          <p:nvPr/>
        </p:nvPicPr>
        <p:blipFill>
          <a:blip r:embed="rId2"/>
          <a:stretch>
            <a:fillRect/>
          </a:stretch>
        </p:blipFill>
        <p:spPr>
          <a:xfrm>
            <a:off x="1028558" y="2097952"/>
            <a:ext cx="4105275" cy="1104900"/>
          </a:xfrm>
          <a:prstGeom prst="rect">
            <a:avLst/>
          </a:prstGeom>
        </p:spPr>
      </p:pic>
      <p:pic>
        <p:nvPicPr>
          <p:cNvPr id="5" name="Picture 4"/>
          <p:cNvPicPr>
            <a:picLocks noChangeAspect="1"/>
          </p:cNvPicPr>
          <p:nvPr/>
        </p:nvPicPr>
        <p:blipFill>
          <a:blip r:embed="rId3"/>
          <a:stretch>
            <a:fillRect/>
          </a:stretch>
        </p:blipFill>
        <p:spPr>
          <a:xfrm>
            <a:off x="6064265" y="2097952"/>
            <a:ext cx="2562225" cy="942975"/>
          </a:xfrm>
          <a:prstGeom prst="rect">
            <a:avLst/>
          </a:prstGeom>
        </p:spPr>
      </p:pic>
      <p:pic>
        <p:nvPicPr>
          <p:cNvPr id="6" name="Picture 5"/>
          <p:cNvPicPr>
            <a:picLocks noChangeAspect="1"/>
          </p:cNvPicPr>
          <p:nvPr/>
        </p:nvPicPr>
        <p:blipFill>
          <a:blip r:embed="rId4"/>
          <a:stretch>
            <a:fillRect/>
          </a:stretch>
        </p:blipFill>
        <p:spPr>
          <a:xfrm>
            <a:off x="6064265" y="3040927"/>
            <a:ext cx="4400550" cy="1943100"/>
          </a:xfrm>
          <a:prstGeom prst="rect">
            <a:avLst/>
          </a:prstGeom>
        </p:spPr>
      </p:pic>
      <p:pic>
        <p:nvPicPr>
          <p:cNvPr id="7" name="Picture 6"/>
          <p:cNvPicPr>
            <a:picLocks noChangeAspect="1"/>
          </p:cNvPicPr>
          <p:nvPr/>
        </p:nvPicPr>
        <p:blipFill>
          <a:blip r:embed="rId5"/>
          <a:stretch>
            <a:fillRect/>
          </a:stretch>
        </p:blipFill>
        <p:spPr>
          <a:xfrm>
            <a:off x="2924033" y="4200619"/>
            <a:ext cx="2209800" cy="647700"/>
          </a:xfrm>
          <a:prstGeom prst="rect">
            <a:avLst/>
          </a:prstGeom>
        </p:spPr>
      </p:pic>
    </p:spTree>
    <p:extLst>
      <p:ext uri="{BB962C8B-B14F-4D97-AF65-F5344CB8AC3E}">
        <p14:creationId xmlns:p14="http://schemas.microsoft.com/office/powerpoint/2010/main" val="96396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395335"/>
          </a:xfrm>
        </p:spPr>
        <p:txBody>
          <a:bodyPr>
            <a:normAutofit fontScale="90000"/>
          </a:bodyPr>
          <a:lstStyle/>
          <a:p>
            <a:r>
              <a:rPr lang="en-US" dirty="0" smtClean="0"/>
              <a:t>Switch statement</a:t>
            </a:r>
            <a:endParaRPr lang="en-US" dirty="0"/>
          </a:p>
        </p:txBody>
      </p:sp>
      <p:sp>
        <p:nvSpPr>
          <p:cNvPr id="3" name="Content Placeholder 2"/>
          <p:cNvSpPr>
            <a:spLocks noGrp="1"/>
          </p:cNvSpPr>
          <p:nvPr>
            <p:ph idx="1"/>
          </p:nvPr>
        </p:nvSpPr>
        <p:spPr>
          <a:xfrm>
            <a:off x="685801" y="1222219"/>
            <a:ext cx="10131425" cy="4568982"/>
          </a:xfrm>
        </p:spPr>
        <p:txBody>
          <a:bodyPr anchor="t"/>
          <a:lstStyle/>
          <a:p>
            <a:r>
              <a:rPr lang="en-US" dirty="0" smtClean="0"/>
              <a:t>A switch statement allows a variable to be tested for equality against a list of values. Each value is called a case, and the variable being switched on is checked for each switch case.</a:t>
            </a:r>
            <a:endParaRPr lang="en-US" dirty="0"/>
          </a:p>
        </p:txBody>
      </p:sp>
      <p:pic>
        <p:nvPicPr>
          <p:cNvPr id="4" name="Picture 3"/>
          <p:cNvPicPr>
            <a:picLocks noChangeAspect="1"/>
          </p:cNvPicPr>
          <p:nvPr/>
        </p:nvPicPr>
        <p:blipFill>
          <a:blip r:embed="rId2"/>
          <a:stretch>
            <a:fillRect/>
          </a:stretch>
        </p:blipFill>
        <p:spPr>
          <a:xfrm>
            <a:off x="1042610" y="2197870"/>
            <a:ext cx="3171825" cy="4200525"/>
          </a:xfrm>
          <a:prstGeom prst="rect">
            <a:avLst/>
          </a:prstGeom>
        </p:spPr>
      </p:pic>
      <p:pic>
        <p:nvPicPr>
          <p:cNvPr id="5" name="Picture 4"/>
          <p:cNvPicPr>
            <a:picLocks noChangeAspect="1"/>
          </p:cNvPicPr>
          <p:nvPr/>
        </p:nvPicPr>
        <p:blipFill>
          <a:blip r:embed="rId3"/>
          <a:stretch>
            <a:fillRect/>
          </a:stretch>
        </p:blipFill>
        <p:spPr>
          <a:xfrm>
            <a:off x="4886325" y="2876550"/>
            <a:ext cx="2419350" cy="1104900"/>
          </a:xfrm>
          <a:prstGeom prst="rect">
            <a:avLst/>
          </a:prstGeom>
        </p:spPr>
      </p:pic>
      <p:pic>
        <p:nvPicPr>
          <p:cNvPr id="6" name="Picture 5"/>
          <p:cNvPicPr>
            <a:picLocks noChangeAspect="1"/>
          </p:cNvPicPr>
          <p:nvPr/>
        </p:nvPicPr>
        <p:blipFill>
          <a:blip r:embed="rId4"/>
          <a:stretch>
            <a:fillRect/>
          </a:stretch>
        </p:blipFill>
        <p:spPr>
          <a:xfrm>
            <a:off x="4886325" y="3918075"/>
            <a:ext cx="2943225" cy="2552700"/>
          </a:xfrm>
          <a:prstGeom prst="rect">
            <a:avLst/>
          </a:prstGeom>
        </p:spPr>
      </p:pic>
      <p:pic>
        <p:nvPicPr>
          <p:cNvPr id="7" name="Picture 6"/>
          <p:cNvPicPr>
            <a:picLocks noChangeAspect="1"/>
          </p:cNvPicPr>
          <p:nvPr/>
        </p:nvPicPr>
        <p:blipFill>
          <a:blip r:embed="rId5"/>
          <a:stretch>
            <a:fillRect/>
          </a:stretch>
        </p:blipFill>
        <p:spPr>
          <a:xfrm>
            <a:off x="8501440" y="4156247"/>
            <a:ext cx="1200150" cy="428625"/>
          </a:xfrm>
          <a:prstGeom prst="rect">
            <a:avLst/>
          </a:prstGeom>
        </p:spPr>
      </p:pic>
    </p:spTree>
    <p:extLst>
      <p:ext uri="{BB962C8B-B14F-4D97-AF65-F5344CB8AC3E}">
        <p14:creationId xmlns:p14="http://schemas.microsoft.com/office/powerpoint/2010/main" val="97648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286693"/>
          </a:xfrm>
        </p:spPr>
        <p:txBody>
          <a:bodyPr>
            <a:normAutofit fontScale="90000"/>
          </a:bodyPr>
          <a:lstStyle/>
          <a:p>
            <a:r>
              <a:rPr lang="en-US" dirty="0" smtClean="0"/>
              <a:t>Nested switch statements</a:t>
            </a:r>
            <a:endParaRPr lang="en-US" dirty="0"/>
          </a:p>
        </p:txBody>
      </p:sp>
      <p:sp>
        <p:nvSpPr>
          <p:cNvPr id="3" name="Content Placeholder 2"/>
          <p:cNvSpPr>
            <a:spLocks noGrp="1"/>
          </p:cNvSpPr>
          <p:nvPr>
            <p:ph idx="1"/>
          </p:nvPr>
        </p:nvSpPr>
        <p:spPr>
          <a:xfrm>
            <a:off x="685801" y="1068309"/>
            <a:ext cx="10131425" cy="4722891"/>
          </a:xfrm>
        </p:spPr>
        <p:txBody>
          <a:bodyPr anchor="t"/>
          <a:lstStyle/>
          <a:p>
            <a:r>
              <a:rPr lang="en-US" dirty="0" smtClean="0"/>
              <a:t>It is possible to have a switch as part of the statement sequence of an outer switch. Even if the case constants of the inner and outer switch contain common value, no conflict will arise.</a:t>
            </a:r>
            <a:endParaRPr lang="en-US" dirty="0"/>
          </a:p>
        </p:txBody>
      </p:sp>
      <p:pic>
        <p:nvPicPr>
          <p:cNvPr id="4" name="Picture 3"/>
          <p:cNvPicPr>
            <a:picLocks noChangeAspect="1"/>
          </p:cNvPicPr>
          <p:nvPr/>
        </p:nvPicPr>
        <p:blipFill>
          <a:blip r:embed="rId2"/>
          <a:stretch>
            <a:fillRect/>
          </a:stretch>
        </p:blipFill>
        <p:spPr>
          <a:xfrm>
            <a:off x="1003167" y="2019913"/>
            <a:ext cx="3790950" cy="1600200"/>
          </a:xfrm>
          <a:prstGeom prst="rect">
            <a:avLst/>
          </a:prstGeom>
        </p:spPr>
      </p:pic>
      <p:pic>
        <p:nvPicPr>
          <p:cNvPr id="5" name="Picture 4"/>
          <p:cNvPicPr>
            <a:picLocks noChangeAspect="1"/>
          </p:cNvPicPr>
          <p:nvPr/>
        </p:nvPicPr>
        <p:blipFill>
          <a:blip r:embed="rId3"/>
          <a:stretch>
            <a:fillRect/>
          </a:stretch>
        </p:blipFill>
        <p:spPr>
          <a:xfrm>
            <a:off x="5263222" y="2019913"/>
            <a:ext cx="1362075" cy="609600"/>
          </a:xfrm>
          <a:prstGeom prst="rect">
            <a:avLst/>
          </a:prstGeom>
        </p:spPr>
      </p:pic>
      <p:pic>
        <p:nvPicPr>
          <p:cNvPr id="6" name="Picture 5"/>
          <p:cNvPicPr>
            <a:picLocks noChangeAspect="1"/>
          </p:cNvPicPr>
          <p:nvPr/>
        </p:nvPicPr>
        <p:blipFill>
          <a:blip r:embed="rId4"/>
          <a:stretch>
            <a:fillRect/>
          </a:stretch>
        </p:blipFill>
        <p:spPr>
          <a:xfrm>
            <a:off x="5263222" y="2629513"/>
            <a:ext cx="4200525" cy="2352675"/>
          </a:xfrm>
          <a:prstGeom prst="rect">
            <a:avLst/>
          </a:prstGeom>
        </p:spPr>
      </p:pic>
      <p:pic>
        <p:nvPicPr>
          <p:cNvPr id="7" name="Picture 6"/>
          <p:cNvPicPr>
            <a:picLocks noChangeAspect="1"/>
          </p:cNvPicPr>
          <p:nvPr/>
        </p:nvPicPr>
        <p:blipFill>
          <a:blip r:embed="rId5"/>
          <a:stretch>
            <a:fillRect/>
          </a:stretch>
        </p:blipFill>
        <p:spPr>
          <a:xfrm>
            <a:off x="5263222" y="5086916"/>
            <a:ext cx="2047875" cy="876300"/>
          </a:xfrm>
          <a:prstGeom prst="rect">
            <a:avLst/>
          </a:prstGeom>
        </p:spPr>
      </p:pic>
    </p:spTree>
    <p:extLst>
      <p:ext uri="{BB962C8B-B14F-4D97-AF65-F5344CB8AC3E}">
        <p14:creationId xmlns:p14="http://schemas.microsoft.com/office/powerpoint/2010/main" val="344072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367073"/>
            <a:ext cx="10131425" cy="4424127"/>
          </a:xfrm>
        </p:spPr>
        <p:txBody>
          <a:bodyPr anchor="t"/>
          <a:lstStyle/>
          <a:p>
            <a:r>
              <a:rPr lang="en-US" dirty="0" smtClean="0"/>
              <a:t>Create a simple calculator in a following way</a:t>
            </a:r>
          </a:p>
          <a:p>
            <a:pPr lvl="1"/>
            <a:r>
              <a:rPr lang="en-US" dirty="0" smtClean="0"/>
              <a:t>It should ask for the arithmetic operations (+,-,*,/)</a:t>
            </a:r>
          </a:p>
          <a:p>
            <a:pPr lvl="1"/>
            <a:r>
              <a:rPr lang="en-US" dirty="0" smtClean="0"/>
              <a:t>Then enter two numbers</a:t>
            </a:r>
          </a:p>
          <a:p>
            <a:pPr lvl="1"/>
            <a:r>
              <a:rPr lang="en-US" dirty="0" smtClean="0"/>
              <a:t>Calculate the results using switch case/ nested switch case(optional)</a:t>
            </a:r>
          </a:p>
          <a:p>
            <a:pPr lvl="1"/>
            <a:r>
              <a:rPr lang="en-US" dirty="0" smtClean="0"/>
              <a:t>Print the results</a:t>
            </a:r>
            <a:endParaRPr lang="en-US" dirty="0"/>
          </a:p>
        </p:txBody>
      </p:sp>
    </p:spTree>
    <p:extLst>
      <p:ext uri="{BB962C8B-B14F-4D97-AF65-F5344CB8AC3E}">
        <p14:creationId xmlns:p14="http://schemas.microsoft.com/office/powerpoint/2010/main" val="212565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Type Conversions/Type casting</a:t>
            </a:r>
            <a:endParaRPr lang="en-US" dirty="0"/>
          </a:p>
        </p:txBody>
      </p:sp>
      <p:sp>
        <p:nvSpPr>
          <p:cNvPr id="3" name="Content Placeholder 2"/>
          <p:cNvSpPr>
            <a:spLocks noGrp="1"/>
          </p:cNvSpPr>
          <p:nvPr>
            <p:ph idx="1"/>
          </p:nvPr>
        </p:nvSpPr>
        <p:spPr>
          <a:xfrm>
            <a:off x="685801" y="1978429"/>
            <a:ext cx="10131425" cy="3812771"/>
          </a:xfrm>
        </p:spPr>
        <p:txBody>
          <a:bodyPr anchor="t"/>
          <a:lstStyle/>
          <a:p>
            <a:pPr>
              <a:buFont typeface="Wingdings" panose="05000000000000000000" pitchFamily="2" charset="2"/>
              <a:buChar char="ü"/>
            </a:pPr>
            <a:r>
              <a:rPr lang="en-US" dirty="0" smtClean="0"/>
              <a:t>Type casting is way to convert from one data type to another data type.</a:t>
            </a:r>
            <a:endParaRPr lang="en-US" dirty="0"/>
          </a:p>
        </p:txBody>
      </p:sp>
      <p:pic>
        <p:nvPicPr>
          <p:cNvPr id="4" name="Picture 3"/>
          <p:cNvPicPr>
            <a:picLocks noChangeAspect="1"/>
          </p:cNvPicPr>
          <p:nvPr/>
        </p:nvPicPr>
        <p:blipFill>
          <a:blip r:embed="rId2"/>
          <a:stretch>
            <a:fillRect/>
          </a:stretch>
        </p:blipFill>
        <p:spPr>
          <a:xfrm>
            <a:off x="6486699" y="2979540"/>
            <a:ext cx="3864491" cy="1742088"/>
          </a:xfrm>
          <a:prstGeom prst="rect">
            <a:avLst/>
          </a:prstGeom>
        </p:spPr>
      </p:pic>
      <p:pic>
        <p:nvPicPr>
          <p:cNvPr id="5" name="Picture 4"/>
          <p:cNvPicPr>
            <a:picLocks noChangeAspect="1"/>
          </p:cNvPicPr>
          <p:nvPr/>
        </p:nvPicPr>
        <p:blipFill>
          <a:blip r:embed="rId3"/>
          <a:stretch>
            <a:fillRect/>
          </a:stretch>
        </p:blipFill>
        <p:spPr>
          <a:xfrm>
            <a:off x="6486699" y="4929073"/>
            <a:ext cx="2610775" cy="357822"/>
          </a:xfrm>
          <a:prstGeom prst="rect">
            <a:avLst/>
          </a:prstGeom>
        </p:spPr>
      </p:pic>
      <p:pic>
        <p:nvPicPr>
          <p:cNvPr id="6" name="Picture 5"/>
          <p:cNvPicPr>
            <a:picLocks noChangeAspect="1"/>
          </p:cNvPicPr>
          <p:nvPr/>
        </p:nvPicPr>
        <p:blipFill>
          <a:blip r:embed="rId4"/>
          <a:stretch>
            <a:fillRect/>
          </a:stretch>
        </p:blipFill>
        <p:spPr>
          <a:xfrm>
            <a:off x="1017877" y="4929073"/>
            <a:ext cx="2236388" cy="357822"/>
          </a:xfrm>
          <a:prstGeom prst="rect">
            <a:avLst/>
          </a:prstGeom>
        </p:spPr>
      </p:pic>
      <p:pic>
        <p:nvPicPr>
          <p:cNvPr id="7" name="Picture 6"/>
          <p:cNvPicPr>
            <a:picLocks noChangeAspect="1"/>
          </p:cNvPicPr>
          <p:nvPr/>
        </p:nvPicPr>
        <p:blipFill>
          <a:blip r:embed="rId5"/>
          <a:stretch>
            <a:fillRect/>
          </a:stretch>
        </p:blipFill>
        <p:spPr>
          <a:xfrm>
            <a:off x="1017877" y="2998589"/>
            <a:ext cx="3876838" cy="1723039"/>
          </a:xfrm>
          <a:prstGeom prst="rect">
            <a:avLst/>
          </a:prstGeom>
        </p:spPr>
      </p:pic>
    </p:spTree>
    <p:extLst>
      <p:ext uri="{BB962C8B-B14F-4D97-AF65-F5344CB8AC3E}">
        <p14:creationId xmlns:p14="http://schemas.microsoft.com/office/powerpoint/2010/main" val="24492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r>
              <a:rPr lang="en-US" dirty="0" smtClean="0"/>
              <a:t>When converting from char to </a:t>
            </a:r>
            <a:r>
              <a:rPr lang="en-US" dirty="0" err="1" smtClean="0"/>
              <a:t>int</a:t>
            </a:r>
            <a:r>
              <a:rPr lang="en-US" dirty="0" smtClean="0"/>
              <a:t> can it produce a negative integer? </a:t>
            </a:r>
          </a:p>
          <a:p>
            <a:pPr lvl="1"/>
            <a:r>
              <a:rPr lang="en-US" dirty="0" smtClean="0"/>
              <a:t>Yes! It varies from machine to machine. </a:t>
            </a:r>
          </a:p>
          <a:p>
            <a:pPr lvl="1"/>
            <a:r>
              <a:rPr lang="en-US" dirty="0" smtClean="0"/>
              <a:t>Some machines a char whose leftmost bit is 1 will be converted to a negative integer(“sign extension”).</a:t>
            </a:r>
          </a:p>
          <a:p>
            <a:pPr lvl="1"/>
            <a:r>
              <a:rPr lang="en-US" dirty="0" smtClean="0"/>
              <a:t>On others, it is promoted to an </a:t>
            </a:r>
            <a:r>
              <a:rPr lang="en-US" dirty="0" err="1" smtClean="0"/>
              <a:t>int</a:t>
            </a:r>
            <a:r>
              <a:rPr lang="en-US" dirty="0" smtClean="0"/>
              <a:t> by adding zeros at the left end(always positive).</a:t>
            </a:r>
          </a:p>
          <a:p>
            <a:r>
              <a:rPr lang="en-US" dirty="0" smtClean="0"/>
              <a:t>Arithmetic conversions</a:t>
            </a:r>
          </a:p>
          <a:p>
            <a:pPr lvl="1"/>
            <a:r>
              <a:rPr lang="en-US" dirty="0" smtClean="0"/>
              <a:t>Many operators cause conversions to yield results in similar way. (usual arithmetic conversions)</a:t>
            </a:r>
          </a:p>
          <a:p>
            <a:pPr lvl="1"/>
            <a:endParaRPr lang="en-US" dirty="0"/>
          </a:p>
        </p:txBody>
      </p:sp>
      <p:pic>
        <p:nvPicPr>
          <p:cNvPr id="4" name="Picture 3"/>
          <p:cNvPicPr>
            <a:picLocks noChangeAspect="1"/>
          </p:cNvPicPr>
          <p:nvPr/>
        </p:nvPicPr>
        <p:blipFill>
          <a:blip r:embed="rId2"/>
          <a:stretch>
            <a:fillRect/>
          </a:stretch>
        </p:blipFill>
        <p:spPr>
          <a:xfrm>
            <a:off x="2711420" y="310862"/>
            <a:ext cx="5251755" cy="1576128"/>
          </a:xfrm>
          <a:prstGeom prst="rect">
            <a:avLst/>
          </a:prstGeom>
        </p:spPr>
      </p:pic>
      <p:pic>
        <p:nvPicPr>
          <p:cNvPr id="5" name="Picture 4"/>
          <p:cNvPicPr>
            <a:picLocks noChangeAspect="1"/>
          </p:cNvPicPr>
          <p:nvPr/>
        </p:nvPicPr>
        <p:blipFill>
          <a:blip r:embed="rId3"/>
          <a:stretch>
            <a:fillRect/>
          </a:stretch>
        </p:blipFill>
        <p:spPr>
          <a:xfrm>
            <a:off x="1560542" y="4386202"/>
            <a:ext cx="8265102" cy="2179900"/>
          </a:xfrm>
          <a:prstGeom prst="rect">
            <a:avLst/>
          </a:prstGeom>
        </p:spPr>
      </p:pic>
    </p:spTree>
    <p:extLst>
      <p:ext uri="{BB962C8B-B14F-4D97-AF65-F5344CB8AC3E}">
        <p14:creationId xmlns:p14="http://schemas.microsoft.com/office/powerpoint/2010/main" val="236602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764771"/>
            <a:ext cx="10131425" cy="5026429"/>
          </a:xfrm>
        </p:spPr>
        <p:txBody>
          <a:bodyPr anchor="t"/>
          <a:lstStyle/>
          <a:p>
            <a:r>
              <a:rPr lang="en-US" dirty="0" smtClean="0"/>
              <a:t>If “x” is float and “I” is </a:t>
            </a:r>
            <a:r>
              <a:rPr lang="en-US" dirty="0" err="1" smtClean="0"/>
              <a:t>int</a:t>
            </a:r>
            <a:r>
              <a:rPr lang="en-US" dirty="0" smtClean="0"/>
              <a:t>, then x = </a:t>
            </a:r>
            <a:r>
              <a:rPr lang="en-US" dirty="0" err="1" smtClean="0"/>
              <a:t>i</a:t>
            </a:r>
            <a:r>
              <a:rPr lang="en-US" dirty="0" smtClean="0"/>
              <a:t> and </a:t>
            </a:r>
            <a:r>
              <a:rPr lang="en-US" dirty="0" err="1" smtClean="0"/>
              <a:t>i</a:t>
            </a:r>
            <a:r>
              <a:rPr lang="en-US" dirty="0" smtClean="0"/>
              <a:t> = x both cause conversion but float to </a:t>
            </a:r>
            <a:r>
              <a:rPr lang="en-US" dirty="0" err="1" smtClean="0"/>
              <a:t>int</a:t>
            </a:r>
            <a:r>
              <a:rPr lang="en-US" dirty="0" smtClean="0"/>
              <a:t> cause truncation.</a:t>
            </a:r>
          </a:p>
          <a:p>
            <a:pPr marL="0" indent="0">
              <a:buNone/>
            </a:pPr>
            <a:endParaRPr lang="en-US" dirty="0"/>
          </a:p>
          <a:p>
            <a:pPr marL="0" indent="0">
              <a:buNone/>
            </a:pPr>
            <a:r>
              <a:rPr lang="en-US" sz="2400" b="1" dirty="0" smtClean="0"/>
              <a:t>Increment and Decrement operators</a:t>
            </a:r>
          </a:p>
          <a:p>
            <a:pPr marL="0" indent="0">
              <a:buNone/>
            </a:pPr>
            <a:endParaRPr lang="en-US" dirty="0" smtClean="0"/>
          </a:p>
          <a:p>
            <a:r>
              <a:rPr lang="en-US" dirty="0" smtClean="0"/>
              <a:t>Two usual operators – incrementing (++ adds one) and decrementing variables(-- subtracts one)</a:t>
            </a:r>
          </a:p>
          <a:p>
            <a:r>
              <a:rPr lang="en-US" dirty="0" smtClean="0"/>
              <a:t>++n increments n before its value is used, n++ increments n after its value has been used.</a:t>
            </a:r>
          </a:p>
          <a:p>
            <a:r>
              <a:rPr lang="en-US" dirty="0" smtClean="0"/>
              <a:t>Expression like (</a:t>
            </a:r>
            <a:r>
              <a:rPr lang="en-US" dirty="0" err="1" smtClean="0"/>
              <a:t>i+j</a:t>
            </a:r>
            <a:r>
              <a:rPr lang="en-US" dirty="0" smtClean="0"/>
              <a:t>)++ is illegal, only applies to variables.</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943236" y="3734606"/>
            <a:ext cx="5349500" cy="2789326"/>
          </a:xfrm>
          <a:prstGeom prst="rect">
            <a:avLst/>
          </a:prstGeom>
        </p:spPr>
      </p:pic>
      <p:pic>
        <p:nvPicPr>
          <p:cNvPr id="5" name="Picture 4"/>
          <p:cNvPicPr>
            <a:picLocks noChangeAspect="1"/>
          </p:cNvPicPr>
          <p:nvPr/>
        </p:nvPicPr>
        <p:blipFill>
          <a:blip r:embed="rId3"/>
          <a:stretch>
            <a:fillRect/>
          </a:stretch>
        </p:blipFill>
        <p:spPr>
          <a:xfrm>
            <a:off x="6650528" y="4387328"/>
            <a:ext cx="2781300" cy="1381125"/>
          </a:xfrm>
          <a:prstGeom prst="rect">
            <a:avLst/>
          </a:prstGeom>
        </p:spPr>
      </p:pic>
    </p:spTree>
    <p:extLst>
      <p:ext uri="{BB962C8B-B14F-4D97-AF65-F5344CB8AC3E}">
        <p14:creationId xmlns:p14="http://schemas.microsoft.com/office/powerpoint/2010/main" val="279389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86691"/>
            <a:ext cx="10131425" cy="429491"/>
          </a:xfrm>
        </p:spPr>
        <p:txBody>
          <a:bodyPr>
            <a:normAutofit/>
          </a:bodyPr>
          <a:lstStyle/>
          <a:p>
            <a:r>
              <a:rPr lang="en-US" sz="2000" dirty="0" smtClean="0"/>
              <a:t>Bitwise Operators</a:t>
            </a:r>
            <a:endParaRPr lang="en-US" sz="2000" dirty="0"/>
          </a:p>
        </p:txBody>
      </p:sp>
      <p:sp>
        <p:nvSpPr>
          <p:cNvPr id="3" name="Content Placeholder 2"/>
          <p:cNvSpPr>
            <a:spLocks noGrp="1"/>
          </p:cNvSpPr>
          <p:nvPr>
            <p:ph idx="1"/>
          </p:nvPr>
        </p:nvSpPr>
        <p:spPr>
          <a:xfrm>
            <a:off x="685801" y="1828800"/>
            <a:ext cx="9073341" cy="3962400"/>
          </a:xfrm>
        </p:spPr>
        <p:txBody>
          <a:bodyPr anchor="t"/>
          <a:lstStyle/>
          <a:p>
            <a:r>
              <a:rPr lang="en-US" dirty="0" smtClean="0"/>
              <a:t>Bitwise operator works on bits and performs bit by bit operation.  &amp; (and),| (or), ^ (</a:t>
            </a:r>
            <a:r>
              <a:rPr lang="en-US" dirty="0" err="1" smtClean="0"/>
              <a:t>xor</a:t>
            </a:r>
            <a:r>
              <a:rPr lang="en-US" dirty="0" smtClean="0"/>
              <a:t>), ~ (binary ones complement/flipping bits), &lt;&lt; (left shift), &gt;&gt; (right shift).</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580482" y="2726056"/>
            <a:ext cx="3105150" cy="2686050"/>
          </a:xfrm>
          <a:prstGeom prst="rect">
            <a:avLst/>
          </a:prstGeom>
        </p:spPr>
      </p:pic>
      <p:pic>
        <p:nvPicPr>
          <p:cNvPr id="5" name="Picture 4"/>
          <p:cNvPicPr>
            <a:picLocks noChangeAspect="1"/>
          </p:cNvPicPr>
          <p:nvPr/>
        </p:nvPicPr>
        <p:blipFill>
          <a:blip r:embed="rId3"/>
          <a:stretch>
            <a:fillRect/>
          </a:stretch>
        </p:blipFill>
        <p:spPr>
          <a:xfrm>
            <a:off x="5751513" y="3157537"/>
            <a:ext cx="1895475" cy="1304925"/>
          </a:xfrm>
          <a:prstGeom prst="rect">
            <a:avLst/>
          </a:prstGeom>
        </p:spPr>
      </p:pic>
    </p:spTree>
    <p:extLst>
      <p:ext uri="{BB962C8B-B14F-4D97-AF65-F5344CB8AC3E}">
        <p14:creationId xmlns:p14="http://schemas.microsoft.com/office/powerpoint/2010/main" val="149304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28749"/>
          </a:xfrm>
        </p:spPr>
        <p:txBody>
          <a:bodyPr>
            <a:normAutofit/>
          </a:bodyPr>
          <a:lstStyle/>
          <a:p>
            <a:r>
              <a:rPr lang="en-US" sz="2000" dirty="0" smtClean="0"/>
              <a:t>Assignment operators</a:t>
            </a:r>
            <a:endParaRPr lang="en-US" sz="2000" dirty="0"/>
          </a:p>
        </p:txBody>
      </p:sp>
      <p:pic>
        <p:nvPicPr>
          <p:cNvPr id="4" name="Picture 3"/>
          <p:cNvPicPr>
            <a:picLocks noChangeAspect="1"/>
          </p:cNvPicPr>
          <p:nvPr/>
        </p:nvPicPr>
        <p:blipFill>
          <a:blip r:embed="rId2"/>
          <a:stretch>
            <a:fillRect/>
          </a:stretch>
        </p:blipFill>
        <p:spPr>
          <a:xfrm>
            <a:off x="946178" y="1531620"/>
            <a:ext cx="5095875" cy="4343400"/>
          </a:xfrm>
          <a:prstGeom prst="rect">
            <a:avLst/>
          </a:prstGeom>
        </p:spPr>
      </p:pic>
      <p:pic>
        <p:nvPicPr>
          <p:cNvPr id="5" name="Picture 4"/>
          <p:cNvPicPr>
            <a:picLocks noChangeAspect="1"/>
          </p:cNvPicPr>
          <p:nvPr/>
        </p:nvPicPr>
        <p:blipFill>
          <a:blip r:embed="rId3"/>
          <a:stretch>
            <a:fillRect/>
          </a:stretch>
        </p:blipFill>
        <p:spPr>
          <a:xfrm>
            <a:off x="6381855" y="1531620"/>
            <a:ext cx="4371975" cy="4724400"/>
          </a:xfrm>
          <a:prstGeom prst="rect">
            <a:avLst/>
          </a:prstGeom>
        </p:spPr>
      </p:pic>
      <p:pic>
        <p:nvPicPr>
          <p:cNvPr id="6" name="Picture 5"/>
          <p:cNvPicPr>
            <a:picLocks noChangeAspect="1"/>
          </p:cNvPicPr>
          <p:nvPr/>
        </p:nvPicPr>
        <p:blipFill>
          <a:blip r:embed="rId4"/>
          <a:stretch>
            <a:fillRect/>
          </a:stretch>
        </p:blipFill>
        <p:spPr>
          <a:xfrm>
            <a:off x="10935739" y="1531620"/>
            <a:ext cx="533400" cy="1752600"/>
          </a:xfrm>
          <a:prstGeom prst="rect">
            <a:avLst/>
          </a:prstGeom>
        </p:spPr>
      </p:pic>
      <p:pic>
        <p:nvPicPr>
          <p:cNvPr id="3" name="Picture 2"/>
          <p:cNvPicPr>
            <a:picLocks noChangeAspect="1"/>
          </p:cNvPicPr>
          <p:nvPr/>
        </p:nvPicPr>
        <p:blipFill>
          <a:blip r:embed="rId5"/>
          <a:stretch>
            <a:fillRect/>
          </a:stretch>
        </p:blipFill>
        <p:spPr>
          <a:xfrm>
            <a:off x="10935739" y="3288223"/>
            <a:ext cx="552450" cy="628650"/>
          </a:xfrm>
          <a:prstGeom prst="rect">
            <a:avLst/>
          </a:prstGeom>
        </p:spPr>
      </p:pic>
    </p:spTree>
    <p:extLst>
      <p:ext uri="{BB962C8B-B14F-4D97-AF65-F5344CB8AC3E}">
        <p14:creationId xmlns:p14="http://schemas.microsoft.com/office/powerpoint/2010/main" val="217618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09848"/>
            <a:ext cx="10131425" cy="712124"/>
          </a:xfrm>
        </p:spPr>
        <p:txBody>
          <a:bodyPr>
            <a:normAutofit/>
          </a:bodyPr>
          <a:lstStyle/>
          <a:p>
            <a:r>
              <a:rPr lang="en-US" sz="2400" dirty="0" smtClean="0"/>
              <a:t>Conditional expression</a:t>
            </a:r>
            <a:endParaRPr lang="en-US" sz="2400" dirty="0"/>
          </a:p>
        </p:txBody>
      </p:sp>
      <p:sp>
        <p:nvSpPr>
          <p:cNvPr id="3" name="Content Placeholder 2"/>
          <p:cNvSpPr>
            <a:spLocks noGrp="1"/>
          </p:cNvSpPr>
          <p:nvPr>
            <p:ph idx="1"/>
          </p:nvPr>
        </p:nvSpPr>
        <p:spPr>
          <a:xfrm>
            <a:off x="685801" y="2743199"/>
            <a:ext cx="10131425" cy="3699165"/>
          </a:xfrm>
        </p:spPr>
        <p:txBody>
          <a:bodyPr anchor="t">
            <a:normAutofit/>
          </a:bodyPr>
          <a:lstStyle/>
          <a:p>
            <a:r>
              <a:rPr lang="en-US" dirty="0"/>
              <a:t>The value of a ? expression is determined like this: Exp1 is evaluated. If it is true, </a:t>
            </a:r>
            <a:r>
              <a:rPr lang="en-US" dirty="0" smtClean="0"/>
              <a:t>then Exp2 </a:t>
            </a:r>
            <a:r>
              <a:rPr lang="en-US" dirty="0"/>
              <a:t>is evaluated and becomes the value of the entire ? expression. If Exp1 is false, then </a:t>
            </a:r>
            <a:r>
              <a:rPr lang="en-US" dirty="0" smtClean="0"/>
              <a:t>Exp3 </a:t>
            </a:r>
            <a:r>
              <a:rPr lang="en-US" dirty="0"/>
              <a:t>is evaluated and its value becomes the value of the expression.. </a:t>
            </a:r>
            <a:r>
              <a:rPr lang="en-US" dirty="0" smtClean="0"/>
              <a:t>(different types)</a:t>
            </a:r>
          </a:p>
          <a:p>
            <a:r>
              <a:rPr lang="en-US" dirty="0" smtClean="0"/>
              <a:t>Summary for chapter 2</a:t>
            </a:r>
          </a:p>
          <a:p>
            <a:pPr lvl="1"/>
            <a:r>
              <a:rPr lang="en-US" dirty="0" smtClean="0"/>
              <a:t>Variable names</a:t>
            </a:r>
          </a:p>
          <a:p>
            <a:pPr lvl="1"/>
            <a:r>
              <a:rPr lang="en-US" dirty="0" smtClean="0"/>
              <a:t>Data types</a:t>
            </a:r>
            <a:r>
              <a:rPr lang="en-US" dirty="0"/>
              <a:t> </a:t>
            </a:r>
            <a:r>
              <a:rPr lang="en-US" dirty="0" smtClean="0"/>
              <a:t>and sizes</a:t>
            </a:r>
          </a:p>
          <a:p>
            <a:pPr lvl="1"/>
            <a:r>
              <a:rPr lang="en-US" dirty="0" smtClean="0"/>
              <a:t>Constants</a:t>
            </a:r>
          </a:p>
          <a:p>
            <a:pPr lvl="1"/>
            <a:r>
              <a:rPr lang="en-US" dirty="0" smtClean="0"/>
              <a:t>Declarations </a:t>
            </a:r>
          </a:p>
          <a:p>
            <a:pPr lvl="1"/>
            <a:r>
              <a:rPr lang="en-US" dirty="0" smtClean="0"/>
              <a:t>Relational and logical operators </a:t>
            </a:r>
            <a:r>
              <a:rPr lang="en-US" dirty="0"/>
              <a:t>&amp; precedence order</a:t>
            </a:r>
          </a:p>
          <a:p>
            <a:pPr lvl="1"/>
            <a:r>
              <a:rPr lang="en-US" dirty="0" smtClean="0"/>
              <a:t>Type casting</a:t>
            </a:r>
            <a:r>
              <a:rPr lang="en-US" dirty="0"/>
              <a:t> </a:t>
            </a:r>
            <a:r>
              <a:rPr lang="en-US" dirty="0" smtClean="0"/>
              <a:t>and operators.</a:t>
            </a:r>
          </a:p>
        </p:txBody>
      </p:sp>
      <p:pic>
        <p:nvPicPr>
          <p:cNvPr id="5" name="Picture 4"/>
          <p:cNvPicPr>
            <a:picLocks noChangeAspect="1"/>
          </p:cNvPicPr>
          <p:nvPr/>
        </p:nvPicPr>
        <p:blipFill>
          <a:blip r:embed="rId2"/>
          <a:stretch>
            <a:fillRect/>
          </a:stretch>
        </p:blipFill>
        <p:spPr>
          <a:xfrm>
            <a:off x="1594225" y="1221972"/>
            <a:ext cx="1704975" cy="1295400"/>
          </a:xfrm>
          <a:prstGeom prst="rect">
            <a:avLst/>
          </a:prstGeom>
        </p:spPr>
      </p:pic>
      <p:pic>
        <p:nvPicPr>
          <p:cNvPr id="7" name="Picture 6"/>
          <p:cNvPicPr>
            <a:picLocks noChangeAspect="1"/>
          </p:cNvPicPr>
          <p:nvPr/>
        </p:nvPicPr>
        <p:blipFill>
          <a:blip r:embed="rId3"/>
          <a:stretch>
            <a:fillRect/>
          </a:stretch>
        </p:blipFill>
        <p:spPr>
          <a:xfrm>
            <a:off x="3754951" y="1447799"/>
            <a:ext cx="2166016" cy="388389"/>
          </a:xfrm>
          <a:prstGeom prst="rect">
            <a:avLst/>
          </a:prstGeom>
        </p:spPr>
      </p:pic>
    </p:spTree>
    <p:extLst>
      <p:ext uri="{BB962C8B-B14F-4D97-AF65-F5344CB8AC3E}">
        <p14:creationId xmlns:p14="http://schemas.microsoft.com/office/powerpoint/2010/main" val="216177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- 3</a:t>
            </a:r>
            <a:endParaRPr lang="en-US" dirty="0"/>
          </a:p>
        </p:txBody>
      </p:sp>
      <p:sp>
        <p:nvSpPr>
          <p:cNvPr id="3" name="Text Placeholder 2"/>
          <p:cNvSpPr>
            <a:spLocks noGrp="1"/>
          </p:cNvSpPr>
          <p:nvPr>
            <p:ph type="body" idx="1"/>
          </p:nvPr>
        </p:nvSpPr>
        <p:spPr/>
        <p:txBody>
          <a:bodyPr/>
          <a:lstStyle/>
          <a:p>
            <a:r>
              <a:rPr lang="en-US" dirty="0" smtClean="0"/>
              <a:t>Control flow</a:t>
            </a:r>
            <a:endParaRPr lang="en-US" dirty="0"/>
          </a:p>
        </p:txBody>
      </p:sp>
    </p:spTree>
    <p:extLst>
      <p:ext uri="{BB962C8B-B14F-4D97-AF65-F5344CB8AC3E}">
        <p14:creationId xmlns:p14="http://schemas.microsoft.com/office/powerpoint/2010/main" val="176352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makers in c	</a:t>
            </a:r>
            <a:endParaRPr lang="en-US" dirty="0"/>
          </a:p>
        </p:txBody>
      </p:sp>
      <p:sp>
        <p:nvSpPr>
          <p:cNvPr id="3" name="Content Placeholder 2"/>
          <p:cNvSpPr>
            <a:spLocks noGrp="1"/>
          </p:cNvSpPr>
          <p:nvPr>
            <p:ph idx="1"/>
          </p:nvPr>
        </p:nvSpPr>
        <p:spPr>
          <a:xfrm>
            <a:off x="685801" y="1756372"/>
            <a:ext cx="10131425" cy="4291343"/>
          </a:xfrm>
        </p:spPr>
        <p:txBody>
          <a:bodyPr anchor="t"/>
          <a:lstStyle/>
          <a:p>
            <a:r>
              <a:rPr lang="en-US" dirty="0" smtClean="0"/>
              <a:t>If statement</a:t>
            </a:r>
          </a:p>
          <a:p>
            <a:r>
              <a:rPr lang="en-US" dirty="0" smtClean="0"/>
              <a:t>If…..else statement</a:t>
            </a:r>
          </a:p>
          <a:p>
            <a:r>
              <a:rPr lang="en-US" dirty="0" smtClean="0"/>
              <a:t>The if ….else if …else statement</a:t>
            </a:r>
          </a:p>
          <a:p>
            <a:r>
              <a:rPr lang="en-US" dirty="0" smtClean="0"/>
              <a:t>Nested if statements</a:t>
            </a:r>
          </a:p>
          <a:p>
            <a:r>
              <a:rPr lang="en-US" dirty="0" smtClean="0"/>
              <a:t>Switch statement</a:t>
            </a:r>
          </a:p>
          <a:p>
            <a:r>
              <a:rPr lang="en-US" dirty="0" smtClean="0"/>
              <a:t>Nested switch statements</a:t>
            </a:r>
          </a:p>
          <a:p>
            <a:endParaRPr lang="en-US" dirty="0"/>
          </a:p>
          <a:p>
            <a:r>
              <a:rPr lang="en-US" dirty="0" smtClean="0"/>
              <a:t>Decision making structures requires that the programmer specify one or more conditions to be evaluated or tested, along with the statement or statements to be executed if the condition is determined to be true and optionally other statements to be executed if the condition is false.</a:t>
            </a:r>
            <a:endParaRPr lang="en-US" dirty="0"/>
          </a:p>
        </p:txBody>
      </p:sp>
    </p:spTree>
    <p:extLst>
      <p:ext uri="{BB962C8B-B14F-4D97-AF65-F5344CB8AC3E}">
        <p14:creationId xmlns:p14="http://schemas.microsoft.com/office/powerpoint/2010/main" val="482877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TC103457452[[fn=Celestial]]</Template>
  <TotalTime>628</TotalTime>
  <Words>559</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Wingdings</vt:lpstr>
      <vt:lpstr>Celestial</vt:lpstr>
      <vt:lpstr>1_Celestial</vt:lpstr>
      <vt:lpstr>Chapter – 2</vt:lpstr>
      <vt:lpstr>Type Conversions/Type casting</vt:lpstr>
      <vt:lpstr>PowerPoint Presentation</vt:lpstr>
      <vt:lpstr>PowerPoint Presentation</vt:lpstr>
      <vt:lpstr>Bitwise Operators</vt:lpstr>
      <vt:lpstr>Assignment operators</vt:lpstr>
      <vt:lpstr>Conditional expression</vt:lpstr>
      <vt:lpstr>Chapter - 3</vt:lpstr>
      <vt:lpstr>Decision makers in c </vt:lpstr>
      <vt:lpstr>If statement</vt:lpstr>
      <vt:lpstr>If ….Else statement</vt:lpstr>
      <vt:lpstr>The if ….else if ….else statement</vt:lpstr>
      <vt:lpstr>Nested  If statement</vt:lpstr>
      <vt:lpstr>Switch statement</vt:lpstr>
      <vt:lpstr>Nested switch statements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2</dc:title>
  <dc:creator>bel1</dc:creator>
  <cp:lastModifiedBy>bel1</cp:lastModifiedBy>
  <cp:revision>33</cp:revision>
  <dcterms:created xsi:type="dcterms:W3CDTF">2014-08-05T04:31:11Z</dcterms:created>
  <dcterms:modified xsi:type="dcterms:W3CDTF">2014-08-06T01:50:28Z</dcterms:modified>
</cp:coreProperties>
</file>